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3"/>
  </p:notesMasterIdLst>
  <p:sldIdLst>
    <p:sldId id="296" r:id="rId2"/>
  </p:sldIdLst>
  <p:sldSz cx="438912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45" userDrawn="1">
          <p15:clr>
            <a:srgbClr val="A4A3A4"/>
          </p15:clr>
        </p15:guide>
        <p15:guide id="3" pos="5355" userDrawn="1">
          <p15:clr>
            <a:srgbClr val="A4A3A4"/>
          </p15:clr>
        </p15:guide>
        <p15:guide id="4" pos="235" userDrawn="1">
          <p15:clr>
            <a:srgbClr val="A4A3A4"/>
          </p15:clr>
        </p15:guide>
        <p15:guide id="5" pos="661" userDrawn="1">
          <p15:clr>
            <a:srgbClr val="A4A3A4"/>
          </p15:clr>
        </p15:guide>
        <p15:guide id="6" orient="horz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B8"/>
    <a:srgbClr val="052C5C"/>
    <a:srgbClr val="FFFFFF"/>
    <a:srgbClr val="263238"/>
    <a:srgbClr val="EEEBE9"/>
    <a:srgbClr val="EA4C89"/>
    <a:srgbClr val="FFF59D"/>
    <a:srgbClr val="EFF8F3"/>
    <a:srgbClr val="874A4C"/>
    <a:srgbClr val="FFA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2" autoAdjust="0"/>
    <p:restoredTop sz="90573" autoAdjust="0"/>
  </p:normalViewPr>
  <p:slideViewPr>
    <p:cSldViewPr snapToGrid="0" showGuides="1">
      <p:cViewPr>
        <p:scale>
          <a:sx n="30" d="100"/>
          <a:sy n="30" d="100"/>
        </p:scale>
        <p:origin x="568" y="104"/>
      </p:cViewPr>
      <p:guideLst>
        <p:guide pos="13845"/>
        <p:guide pos="5355"/>
        <p:guide pos="235"/>
        <p:guide pos="661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1pPr>
    <a:lvl2pPr marL="396210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2pPr>
    <a:lvl3pPr marL="792419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3pPr>
    <a:lvl4pPr marL="1188629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4pPr>
    <a:lvl5pPr marL="1584838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5pPr>
    <a:lvl6pPr marL="1981048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6pPr>
    <a:lvl7pPr marL="2377257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7pPr>
    <a:lvl8pPr marL="2773467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8pPr>
    <a:lvl9pPr marL="3169676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4489452"/>
            <a:ext cx="32918400" cy="955040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4408152"/>
            <a:ext cx="32918400" cy="662304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9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9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460500"/>
            <a:ext cx="946404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460500"/>
            <a:ext cx="2784348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2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6838954"/>
            <a:ext cx="37856160" cy="1141094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8357854"/>
            <a:ext cx="37856160" cy="600074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7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7302500"/>
            <a:ext cx="1865376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7302500"/>
            <a:ext cx="1865376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460502"/>
            <a:ext cx="3785616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6724652"/>
            <a:ext cx="18568033" cy="329564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0020300"/>
            <a:ext cx="1856803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6724652"/>
            <a:ext cx="18659477" cy="329564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0020300"/>
            <a:ext cx="18659477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828800"/>
            <a:ext cx="14156053" cy="64008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949702"/>
            <a:ext cx="22219920" cy="194945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8229600"/>
            <a:ext cx="14156053" cy="1524635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828800"/>
            <a:ext cx="14156053" cy="64008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949702"/>
            <a:ext cx="22219920" cy="194945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8229600"/>
            <a:ext cx="14156053" cy="1524635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460502"/>
            <a:ext cx="3785616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7302500"/>
            <a:ext cx="3785616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5425402"/>
            <a:ext cx="987552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5425402"/>
            <a:ext cx="1481328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5425402"/>
            <a:ext cx="987552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6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1851599" y="0"/>
            <a:ext cx="12039600" cy="27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2544" y="2587704"/>
            <a:ext cx="21647195" cy="10404133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1583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Utility-based accessibilities show how access to parks affects public heath</a:t>
            </a:r>
            <a:r>
              <a:rPr lang="en-US" sz="11583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1" y="-1"/>
            <a:ext cx="11551723" cy="2766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/>
              <p:nvPr/>
            </p:nvSpPr>
            <p:spPr>
              <a:xfrm>
                <a:off x="594478" y="3569817"/>
                <a:ext cx="10603747" cy="18069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0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INTRO: 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Common ways of measuring access to parks treat access as binary.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Transportation modeling shows a better way, based in the utility of destinations.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30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30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solidFill>
                    <a:srgbClr val="8C1616"/>
                  </a:solidFill>
                  <a:latin typeface="Lato Black" panose="020F0A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000" b="1" dirty="0">
                    <a:solidFill>
                      <a:srgbClr val="8C1616"/>
                    </a:solidFill>
                    <a:latin typeface="Lato Black" panose="020F0A02020204030203" pitchFamily="34" charset="0"/>
                    <a:cs typeface="Arial" panose="020B0604020202020204" pitchFamily="34" charset="0"/>
                  </a:rPr>
                  <a:t>METHODS</a:t>
                </a:r>
              </a:p>
              <a:p>
                <a:pPr marL="619100" indent="-6191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Use</a:t>
                </a:r>
                <a:r>
                  <a:rPr lang="en-US" sz="30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 CDC tract-level public health data </a:t>
                </a: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and ACS demographic data as controls.</a:t>
                </a:r>
              </a:p>
              <a:p>
                <a:pPr marL="619100" indent="-6191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Compute accessibility using a </a:t>
                </a:r>
                <a:r>
                  <a:rPr lang="en-US" sz="30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destination choice model</a:t>
                </a: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 including distance, size, and park attributes.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𝑖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=</m:t>
                      </m:r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3000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  <m:t>j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  <m:t>J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Source Sans Pro Regular"/>
                                      <a:cs typeface="Source Sans Pro Regular"/>
                                      <a:sym typeface="Source Sans Pro Regular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000">
                                      <a:latin typeface="Cambria Math" panose="02040503050406030204" pitchFamily="18" charset="0"/>
                                      <a:ea typeface="Source Sans Pro Regular"/>
                                      <a:cs typeface="Source Sans Pro Regular"/>
                                      <a:sym typeface="Source Sans Pro Regular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Source Sans Pro Regular"/>
                                          <a:cs typeface="Source Sans Pro Regular"/>
                                          <a:sym typeface="Source Sans Pro Regular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Source Sans Pro Regular"/>
                                              <a:cs typeface="Source Sans Pro Regular"/>
                                              <a:sym typeface="Source Sans Pro Regular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Source Sans Pro Regular"/>
                                              <a:cs typeface="Source Sans Pro Regular"/>
                                              <a:sym typeface="Source Sans Pro Regular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Source Sans Pro Regular"/>
                                              <a:cs typeface="Source Sans Pro Regular"/>
                                              <a:sym typeface="Source Sans Pro Regular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,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𝑈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𝑖𝑗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𝛽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𝑠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𝑠𝑖𝑧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𝑒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𝑗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𝛽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𝑑𝑖𝑠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𝑡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𝑖𝑗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+…</m:t>
                      </m:r>
                    </m:oMath>
                  </m:oMathPara>
                </a14:m>
                <a:endParaRPr lang="en-US" sz="3000" dirty="0">
                  <a:latin typeface="Source Sans Pro Regular"/>
                  <a:ea typeface="Source Sans Pro Regular"/>
                  <a:cs typeface="Source Sans Pro Regular"/>
                  <a:sym typeface="Source Sans Pro Regular"/>
                </a:endParaRPr>
              </a:p>
              <a:p>
                <a:pPr marL="619100" indent="-619100">
                  <a:lnSpc>
                    <a:spcPct val="120000"/>
                  </a:lnSpc>
                  <a:buFont typeface="+mj-lt"/>
                  <a:buAutoNum type="arabicPeriod" startAt="3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Explicitly model </a:t>
                </a:r>
                <a:r>
                  <a:rPr lang="en-US" sz="30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spatial interactions</a:t>
                </a: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0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RESULTS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The utility-based accessibility shows a clear relationship between access and physical activity, and suggests a relationship between accessibility and obesity. A 10-minute walk threshold shows neither.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8" y="3569817"/>
                <a:ext cx="10603747" cy="18069498"/>
              </a:xfrm>
              <a:prstGeom prst="rect">
                <a:avLst/>
              </a:prstGeom>
              <a:blipFill>
                <a:blip r:embed="rId3"/>
                <a:stretch>
                  <a:fillRect l="-1196" t="-211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594478" y="2688682"/>
            <a:ext cx="300358" cy="279330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920827" y="2484103"/>
            <a:ext cx="6450805" cy="703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67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PRESENTER:</a:t>
            </a:r>
            <a:r>
              <a:rPr lang="en-US" sz="3667" b="1" dirty="0">
                <a:latin typeface="Lato Black" panose="020F0A02020204030203" pitchFamily="34" charset="0"/>
                <a:cs typeface="Arial" panose="020B0604020202020204" pitchFamily="34" charset="0"/>
              </a:rPr>
              <a:t> </a:t>
            </a:r>
            <a:r>
              <a:rPr lang="en-US" sz="3667" b="1" dirty="0">
                <a:latin typeface="Lato" panose="020F0502020204030203" pitchFamily="34" charset="0"/>
                <a:cs typeface="Arial" panose="020B0604020202020204" pitchFamily="34" charset="0"/>
              </a:rPr>
              <a:t>Greg</a:t>
            </a:r>
            <a:r>
              <a:rPr lang="en-US" sz="3667" dirty="0">
                <a:latin typeface="Lato" panose="020F0502020204030203" pitchFamily="34" charset="0"/>
                <a:cs typeface="Arial" panose="020B0604020202020204" pitchFamily="34" charset="0"/>
              </a:rPr>
              <a:t> Macfarlane</a:t>
            </a:r>
            <a:endParaRPr lang="en-US" sz="3667" dirty="0">
              <a:latin typeface="Lucida Sans" panose="020B0602030504020204" pitchFamily="34" charset="7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373063" y="265996"/>
            <a:ext cx="108251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 dirty="0">
                <a:latin typeface="Lato" panose="020F0502020204030203" pitchFamily="34" charset="0"/>
                <a:cs typeface="Lato" panose="020F0502020204030203" pitchFamily="34" charset="0"/>
              </a:rPr>
              <a:t>Modeling the impacts of park access on health outcomes: </a:t>
            </a:r>
          </a:p>
          <a:p>
            <a:r>
              <a:rPr lang="en-US" sz="4500" i="1" dirty="0">
                <a:latin typeface="Lato" panose="020F0502020204030203" pitchFamily="34" charset="0"/>
                <a:cs typeface="Lato" panose="020F0502020204030203" pitchFamily="34" charset="0"/>
              </a:rPr>
              <a:t>A utility-based accessibility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26624579" y="25183655"/>
            <a:ext cx="5227020" cy="1785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67" dirty="0">
                <a:solidFill>
                  <a:srgbClr val="0F54B8"/>
                </a:solidFill>
                <a:latin typeface="Lato" panose="020F0502020204030203" pitchFamily="34" charset="0"/>
                <a:cs typeface="Lato" panose="020F0502020204030203" pitchFamily="34" charset="0"/>
              </a:rPr>
              <a:t>Gregory Macfarlane, Nico Boyd, John Taylor, Kari Watkins</a:t>
            </a:r>
            <a:endParaRPr lang="en-US" sz="3667" b="1" dirty="0">
              <a:solidFill>
                <a:srgbClr val="0F54B8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B355378-8069-4F41-9F33-76FF52B1D680}"/>
              </a:ext>
            </a:extLst>
          </p:cNvPr>
          <p:cNvSpPr/>
          <p:nvPr/>
        </p:nvSpPr>
        <p:spPr>
          <a:xfrm>
            <a:off x="26239685" y="25344992"/>
            <a:ext cx="300358" cy="279330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478FF-D3B7-3B48-824B-E6C90C8F8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6450984"/>
            <a:ext cx="6985000" cy="65731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99C56-A9E6-AF43-9D86-9390BF233A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1598" y="25171333"/>
            <a:ext cx="8244786" cy="1769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5F6BE-59A1-7B4E-9C17-8A306200B230}"/>
                  </a:ext>
                </a:extLst>
              </p:cNvPr>
              <p:cNvSpPr txBox="1"/>
              <p:nvPr/>
            </p:nvSpPr>
            <p:spPr>
              <a:xfrm>
                <a:off x="32282071" y="8775077"/>
                <a:ext cx="11178657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Spatial Econometrics</a:t>
                </a:r>
              </a:p>
              <a:p>
                <a:r>
                  <a:rPr lang="en-US" dirty="0"/>
                  <a:t>Relationship between observations determined by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SLX: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SDEM: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SLX and SDEM have similar estimates, should use SDEM.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5F6BE-59A1-7B4E-9C17-8A306200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071" y="8775077"/>
                <a:ext cx="11178657" cy="1532727"/>
              </a:xfrm>
              <a:prstGeom prst="rect">
                <a:avLst/>
              </a:prstGeom>
              <a:blipFill>
                <a:blip r:embed="rId6"/>
                <a:stretch>
                  <a:fillRect l="-454" t="-82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2D3698-A695-BE49-9997-F449F3A4AFE3}"/>
                  </a:ext>
                </a:extLst>
              </p:cNvPr>
              <p:cNvSpPr txBox="1"/>
              <p:nvPr/>
            </p:nvSpPr>
            <p:spPr>
              <a:xfrm>
                <a:off x="32282071" y="164008"/>
                <a:ext cx="10620118" cy="3503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Accessibility Coefficients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Lato" panose="020F0502020204030203" pitchFamily="34" charset="0"/>
                    <a:cs typeface="Arial" panose="020B0604020202020204" pitchFamily="34" charset="0"/>
                  </a:rPr>
                  <a:t>In another study using LBS data, we uncovered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=−1.768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𝑑𝑖𝑠𝑡𝑎𝑛𝑐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+0.373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𝑎𝑐𝑟𝑒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  <a:p>
                <a:r>
                  <a:rPr lang="en-US" dirty="0" err="1"/>
                  <a:t>Kinnell</a:t>
                </a:r>
                <a:r>
                  <a:rPr lang="en-US" dirty="0"/>
                  <a:t> et al. (2006) did a survey showing that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−1.768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𝑑𝑖𝑠𝑡𝑎𝑛𝑐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+0.373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𝑎𝑐𝑟𝑒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0.99 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𝑡𝑟𝑎𝑖𝑙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+0.43 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𝑐𝑜𝑢𝑟𝑡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+0.26 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𝑝𝑙𝑎𝑦𝑔𝑟𝑜𝑢𝑛𝑑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also add the number of tweets in September 2014  as a measure of park use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=−1.768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𝑑𝑖𝑠𝑡𝑎𝑛𝑐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+0.373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𝑎𝑐𝑟𝑒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+0.1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𝑡𝑤𝑒𝑒𝑡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Finally, the Trust for Public Land’s 10-minute network walk is a binary variable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2D3698-A695-BE49-9997-F449F3A4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071" y="164008"/>
                <a:ext cx="10620118" cy="3503908"/>
              </a:xfrm>
              <a:prstGeom prst="rect">
                <a:avLst/>
              </a:prstGeom>
              <a:blipFill>
                <a:blip r:embed="rId7"/>
                <a:stretch>
                  <a:fillRect l="-478" b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C35D9C4-2DEE-D54E-ADB6-D89DBF3EB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560" y="3980448"/>
            <a:ext cx="4615262" cy="4343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FA501-B30A-4443-9D99-040F24A9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528" y="10307804"/>
            <a:ext cx="6885742" cy="7492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5425A4-9E8E-A34B-84E4-E47EF69230DF}"/>
              </a:ext>
            </a:extLst>
          </p:cNvPr>
          <p:cNvSpPr txBox="1"/>
          <p:nvPr/>
        </p:nvSpPr>
        <p:spPr>
          <a:xfrm>
            <a:off x="32282070" y="18036867"/>
            <a:ext cx="11178657" cy="39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 Black" panose="020F0A02020204030203" pitchFamily="34" charset="0"/>
                <a:cs typeface="Arial" panose="020B0604020202020204" pitchFamily="34" charset="0"/>
              </a:rPr>
              <a:t>Effects of Access on Physical Activity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86D48C-C2E8-C744-98DC-2F61D339F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55085" y="18427680"/>
            <a:ext cx="5819086" cy="25615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9C6A23-F469-FC46-A1E2-138B47770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55085" y="21443024"/>
            <a:ext cx="6102956" cy="33467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67DF901-55D4-7145-9C79-6D293A25210C}"/>
              </a:ext>
            </a:extLst>
          </p:cNvPr>
          <p:cNvSpPr txBox="1"/>
          <p:nvPr/>
        </p:nvSpPr>
        <p:spPr>
          <a:xfrm>
            <a:off x="32282070" y="21052211"/>
            <a:ext cx="11178657" cy="39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 Black" panose="020F0A02020204030203" pitchFamily="34" charset="0"/>
                <a:cs typeface="Arial" panose="020B0604020202020204" pitchFamily="34" charset="0"/>
              </a:rPr>
              <a:t>Effects of Access on Obesity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FA22962-B77D-674B-BCD0-3BB10E0CB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07942" y="22697663"/>
            <a:ext cx="4184285" cy="41842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4899C4-E089-FE4B-B96B-34FD450F50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42" y="21971896"/>
            <a:ext cx="11468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</TotalTime>
  <Words>439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Lato</vt:lpstr>
      <vt:lpstr>Lato Black</vt:lpstr>
      <vt:lpstr>Cambria Math</vt:lpstr>
      <vt:lpstr>Lucida Sans</vt:lpstr>
      <vt:lpstr>Calibri</vt:lpstr>
      <vt:lpstr>Source Sans Pro Regular</vt:lpstr>
      <vt:lpstr>Arial</vt:lpstr>
      <vt:lpstr>Calibri Light</vt:lpstr>
      <vt:lpstr>Office Theme</vt:lpstr>
      <vt:lpstr>Utility-based accessibilities show how access to parks affects public heath.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 </dc:title>
  <dc:creator>Morrison, Mike</dc:creator>
  <cp:lastModifiedBy>Gregory Macfarlane</cp:lastModifiedBy>
  <cp:revision>43</cp:revision>
  <dcterms:created xsi:type="dcterms:W3CDTF">2019-07-02T13:39:34Z</dcterms:created>
  <dcterms:modified xsi:type="dcterms:W3CDTF">2019-10-28T19:47:36Z</dcterms:modified>
</cp:coreProperties>
</file>